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1" r:id="rId5"/>
    <p:sldId id="320" r:id="rId6"/>
    <p:sldId id="317" r:id="rId7"/>
    <p:sldId id="318" r:id="rId8"/>
    <p:sldId id="316" r:id="rId9"/>
    <p:sldId id="319" r:id="rId10"/>
    <p:sldId id="321" r:id="rId11"/>
    <p:sldId id="322" r:id="rId12"/>
    <p:sldId id="323" r:id="rId13"/>
    <p:sldId id="315" r:id="rId14"/>
    <p:sldId id="324" r:id="rId15"/>
    <p:sldId id="3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'uno'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/5.8-arduino11/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language-force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-f -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-kinds=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svpf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KSTtzns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line-directives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-linker-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/97/6vhtgg3s5z3frxr6g2c4x8s00000gn/T/arduino-sketch-FAB8513283E49181FAA23F0EF7F61545/../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 -L/private/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/97/6vhtgg3s5z3frxr6g2c4x8s00000gn/T/arduino-sketch-FAB8513283E49181FAA23F0EF7F61545 -lm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--set-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alloc,load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Sweep.ino.eep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-R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Arduino.app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/Contents/Java/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1.1.8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-size -A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32256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variables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52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2048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"-C/Users/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-v -V -patmega328p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"-P/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/cu.usbmodem14201" -b115200 -D "-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Uflash:w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Sweep.ino.hex:i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Version 6.3-20190619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2000-2005 Brian Dean, http://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www.bdmicro.com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2007-2014 Joerg Wunsch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skipping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Baud Rate : 115200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 Part : ATmega328P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9000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PAGEL : PD7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BS2 : PC2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 pulse : SCK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 : 200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CmdexeDelay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25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SyncLoops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32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PollIndex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PollValue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0x53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Detail 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Poll Page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Type Mode Delay Size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Size #Pages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ReadBack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 ---- ----- ----- ---- ------ ------ ---- ------ ----- ----- 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65 20 4 0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 4 0 3600 3600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65 6 128 0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32768 128 256 4500 4500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0 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0 0 0 0 0x00 0x00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Version: 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 Version: 4.4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Vtarget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28.800 kHz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3.3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| ################################################## | 100% 0.00s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Device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0x1e950f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m328p)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| ################################################## | 100% 0.35s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5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vobs.at/bio/Physik/ppt/ElektrizitaetKap14.ppt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Entwicklungsprozess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Programmtext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zur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Ausführung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3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DF37C-D9B1-594F-9E4E-8E87C95A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127D87-715F-9842-AD27-A55D0C0B7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36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051E70-4D9A-2146-904A-490EB3F7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77" y="275573"/>
            <a:ext cx="11611627" cy="6475956"/>
          </a:xfrm>
        </p:spPr>
        <p:txBody>
          <a:bodyPr>
            <a:normAutofit fontScale="32500" lnSpcReduction="2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'uno'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'</a:t>
            </a:r>
            <a:r>
              <a:rPr lang="de-DE" dirty="0" err="1"/>
              <a:t>arduino</a:t>
            </a:r>
            <a:r>
              <a:rPr lang="de-DE" dirty="0"/>
              <a:t>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...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Servo.h</a:t>
            </a:r>
            <a:r>
              <a:rPr lang="de-DE" dirty="0"/>
              <a:t>: [Servo@1.1.7 Servo@1.1.8]</a:t>
            </a:r>
          </a:p>
          <a:p>
            <a:r>
              <a:rPr lang="de-DE" dirty="0" err="1"/>
              <a:t>ResolveLibrary</a:t>
            </a:r>
            <a:r>
              <a:rPr lang="de-DE" dirty="0"/>
              <a:t>(</a:t>
            </a:r>
            <a:r>
              <a:rPr lang="de-DE" dirty="0" err="1"/>
              <a:t>Servo.h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candidates</a:t>
            </a:r>
            <a:r>
              <a:rPr lang="de-DE" dirty="0"/>
              <a:t>: [Servo@1.1.7 Servo@1.1.8]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mbed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megaavr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/nrf52/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/sam/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samd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/stm32f4/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Generating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prototypes</a:t>
            </a:r>
            <a:r>
              <a:rPr lang="de-DE" dirty="0"/>
              <a:t>...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9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Computer, computer enthält.&#10;&#10;Automatisch generierte Beschreibung">
            <a:extLst>
              <a:ext uri="{FF2B5EF4-FFF2-40B4-BE49-F238E27FC236}">
                <a16:creationId xmlns:a16="http://schemas.microsoft.com/office/drawing/2014/main" id="{795B563D-3E32-7546-AC98-9F2B4B2F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7945"/>
          <a:stretch/>
        </p:blipFill>
        <p:spPr>
          <a:xfrm rot="5400000">
            <a:off x="2559115" y="238624"/>
            <a:ext cx="6723299" cy="62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C7FD9B-E3C1-874D-858F-86783F99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2461365"/>
            <a:ext cx="3172038" cy="329434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010997A-8A64-4A4F-BC10-DB07DE76832E}"/>
              </a:ext>
            </a:extLst>
          </p:cNvPr>
          <p:cNvSpPr txBox="1"/>
          <p:nvPr/>
        </p:nvSpPr>
        <p:spPr>
          <a:xfrm>
            <a:off x="181390" y="145231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Sketch </a:t>
            </a:r>
            <a:r>
              <a:rPr lang="en-US" dirty="0" err="1"/>
              <a:t>Programmtext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C++ Source / </a:t>
            </a:r>
            <a:r>
              <a:rPr lang="en-US" dirty="0" err="1"/>
              <a:t>Quelltext</a:t>
            </a:r>
            <a:endParaRPr lang="en-US" dirty="0"/>
          </a:p>
          <a:p>
            <a:pPr algn="ctr"/>
            <a:r>
              <a:rPr lang="en-US" dirty="0" err="1"/>
              <a:t>Blink.ino.cpp</a:t>
            </a:r>
            <a:endParaRPr lang="en-US" dirty="0"/>
          </a:p>
        </p:txBody>
      </p:sp>
      <p:sp>
        <p:nvSpPr>
          <p:cNvPr id="6" name="Arrow: Right 7">
            <a:extLst>
              <a:ext uri="{FF2B5EF4-FFF2-40B4-BE49-F238E27FC236}">
                <a16:creationId xmlns:a16="http://schemas.microsoft.com/office/drawing/2014/main" id="{A3871EFD-8CE5-804F-96F7-0BCD5239242A}"/>
              </a:ext>
            </a:extLst>
          </p:cNvPr>
          <p:cNvSpPr/>
          <p:nvPr/>
        </p:nvSpPr>
        <p:spPr>
          <a:xfrm>
            <a:off x="3818454" y="2915095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Compile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EC4F38C-2EEB-7A43-939C-A634DE446527}"/>
              </a:ext>
            </a:extLst>
          </p:cNvPr>
          <p:cNvSpPr txBox="1"/>
          <p:nvPr/>
        </p:nvSpPr>
        <p:spPr>
          <a:xfrm>
            <a:off x="3818454" y="3696558"/>
            <a:ext cx="3560939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Cross-Compiler</a:t>
            </a:r>
            <a:r>
              <a:rPr lang="en-US" dirty="0"/>
              <a:t> </a:t>
            </a:r>
            <a:r>
              <a:rPr lang="en-US" dirty="0" err="1"/>
              <a:t>avr</a:t>
            </a:r>
            <a:r>
              <a:rPr lang="en-US" dirty="0"/>
              <a:t>-g++</a:t>
            </a:r>
          </a:p>
          <a:p>
            <a:endParaRPr lang="en-US" dirty="0"/>
          </a:p>
          <a:p>
            <a:r>
              <a:rPr lang="en-US" dirty="0"/>
              <a:t>Frontend (</a:t>
            </a:r>
            <a:r>
              <a:rPr lang="en-US" dirty="0" err="1"/>
              <a:t>lexikalische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, </a:t>
            </a:r>
            <a:r>
              <a:rPr lang="en-US" dirty="0" err="1"/>
              <a:t>Syntaxprüfung</a:t>
            </a:r>
            <a:r>
              <a:rPr lang="en-US" dirty="0"/>
              <a:t>, </a:t>
            </a:r>
            <a:r>
              <a:rPr lang="en-US" dirty="0" err="1"/>
              <a:t>Semantische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)-&gt; </a:t>
            </a:r>
            <a:r>
              <a:rPr lang="en-US" dirty="0" err="1"/>
              <a:t>Fehlermeldungen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(</a:t>
            </a:r>
            <a:r>
              <a:rPr lang="en-US" dirty="0" err="1"/>
              <a:t>Zwischencode</a:t>
            </a:r>
            <a:r>
              <a:rPr lang="en-US" dirty="0"/>
              <a:t>, </a:t>
            </a:r>
            <a:r>
              <a:rPr lang="en-US" dirty="0" err="1"/>
              <a:t>Optimierung</a:t>
            </a:r>
            <a:r>
              <a:rPr lang="en-US" dirty="0"/>
              <a:t>, </a:t>
            </a:r>
            <a:r>
              <a:rPr lang="en-US" dirty="0" err="1"/>
              <a:t>Maschinencodegenerierung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849DDF-0A22-4A48-883C-7BD25EE3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27" y="1795532"/>
            <a:ext cx="4533626" cy="401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C50FB-50F7-514F-B3A8-5E569752BBE1}"/>
              </a:ext>
            </a:extLst>
          </p:cNvPr>
          <p:cNvSpPr txBox="1"/>
          <p:nvPr/>
        </p:nvSpPr>
        <p:spPr>
          <a:xfrm>
            <a:off x="7379393" y="583428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Maschinencode</a:t>
            </a:r>
            <a:endParaRPr lang="en-US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4A65D20-A811-694F-A60C-43BDEF6B51DD}"/>
              </a:ext>
            </a:extLst>
          </p:cNvPr>
          <p:cNvSpPr txBox="1"/>
          <p:nvPr/>
        </p:nvSpPr>
        <p:spPr>
          <a:xfrm>
            <a:off x="181390" y="584143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Quelltext</a:t>
            </a:r>
            <a:endParaRPr lang="en-US" b="1" dirty="0"/>
          </a:p>
          <a:p>
            <a:r>
              <a:rPr lang="de-DE" dirty="0" err="1"/>
              <a:t>Servo.cpp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2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00E5E3D-B78E-2744-BBA5-4EA6B3E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03" y="3915043"/>
            <a:ext cx="3309055" cy="2481791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FF834E7B-16B3-BD42-9AF3-50AED308144F}"/>
              </a:ext>
            </a:extLst>
          </p:cNvPr>
          <p:cNvSpPr txBox="1"/>
          <p:nvPr/>
        </p:nvSpPr>
        <p:spPr>
          <a:xfrm>
            <a:off x="264609" y="433116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3" name="Arrow: Right 7">
            <a:extLst>
              <a:ext uri="{FF2B5EF4-FFF2-40B4-BE49-F238E27FC236}">
                <a16:creationId xmlns:a16="http://schemas.microsoft.com/office/drawing/2014/main" id="{B75A5BCC-6482-7045-A976-8FD6C53BA305}"/>
              </a:ext>
            </a:extLst>
          </p:cNvPr>
          <p:cNvSpPr/>
          <p:nvPr/>
        </p:nvSpPr>
        <p:spPr>
          <a:xfrm>
            <a:off x="3894510" y="2386692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Link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78EB136-BBF5-5543-ABD6-8DDDDF276074}"/>
              </a:ext>
            </a:extLst>
          </p:cNvPr>
          <p:cNvSpPr txBox="1"/>
          <p:nvPr/>
        </p:nvSpPr>
        <p:spPr>
          <a:xfrm>
            <a:off x="3894510" y="3011389"/>
            <a:ext cx="356093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Bindet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Programmteile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ausführbaren</a:t>
            </a:r>
            <a:r>
              <a:rPr lang="en-US" dirty="0"/>
              <a:t> </a:t>
            </a:r>
            <a:r>
              <a:rPr lang="en-US" dirty="0" err="1"/>
              <a:t>Programm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247467-D357-1B4C-A7C3-F6D6846CAD4E}"/>
              </a:ext>
            </a:extLst>
          </p:cNvPr>
          <p:cNvSpPr txBox="1"/>
          <p:nvPr/>
        </p:nvSpPr>
        <p:spPr>
          <a:xfrm>
            <a:off x="264609" y="1747083"/>
            <a:ext cx="2939785" cy="1754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AVR core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de-DE" dirty="0"/>
              <a:t>core_arduino_avr_uno_5a92d836b107968b2cfe9bcaf10082b9.a</a:t>
            </a:r>
          </a:p>
          <a:p>
            <a:pPr algn="ctr"/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F576AB1-B137-8D45-87DD-414CAC6F9756}"/>
              </a:ext>
            </a:extLst>
          </p:cNvPr>
          <p:cNvSpPr txBox="1"/>
          <p:nvPr/>
        </p:nvSpPr>
        <p:spPr>
          <a:xfrm>
            <a:off x="264609" y="3703231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r>
              <a:rPr lang="de-DE" dirty="0" err="1"/>
              <a:t>Servo.cpp.o</a:t>
            </a:r>
            <a:endParaRPr lang="de-DE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1DEAEE-90A0-2945-A30A-4F13232C28CD}"/>
              </a:ext>
            </a:extLst>
          </p:cNvPr>
          <p:cNvSpPr txBox="1"/>
          <p:nvPr/>
        </p:nvSpPr>
        <p:spPr>
          <a:xfrm>
            <a:off x="7995256" y="2229827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auführbar</a:t>
            </a:r>
            <a:endParaRPr lang="en-US" b="1" dirty="0"/>
          </a:p>
          <a:p>
            <a:pPr algn="ctr"/>
            <a:r>
              <a:rPr lang="en-US" dirty="0" err="1"/>
              <a:t>Blink.ino.elf</a:t>
            </a:r>
            <a:endParaRPr lang="en-US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CCFFC36F-EBE5-2249-B245-F12D9CEB7426}"/>
              </a:ext>
            </a:extLst>
          </p:cNvPr>
          <p:cNvSpPr/>
          <p:nvPr/>
        </p:nvSpPr>
        <p:spPr>
          <a:xfrm rot="10800000">
            <a:off x="3469709" y="1033279"/>
            <a:ext cx="308145" cy="372661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Right 7">
            <a:extLst>
              <a:ext uri="{FF2B5EF4-FFF2-40B4-BE49-F238E27FC236}">
                <a16:creationId xmlns:a16="http://schemas.microsoft.com/office/drawing/2014/main" id="{DA14F0E0-B7F3-BF40-A66A-354F8C950BD5}"/>
              </a:ext>
            </a:extLst>
          </p:cNvPr>
          <p:cNvSpPr/>
          <p:nvPr/>
        </p:nvSpPr>
        <p:spPr>
          <a:xfrm rot="5400000">
            <a:off x="8610700" y="3831994"/>
            <a:ext cx="1708896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Upload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E272412-1C99-9548-8148-F100663731EB}"/>
              </a:ext>
            </a:extLst>
          </p:cNvPr>
          <p:cNvSpPr txBox="1"/>
          <p:nvPr/>
        </p:nvSpPr>
        <p:spPr>
          <a:xfrm>
            <a:off x="6505817" y="4903560"/>
            <a:ext cx="2481791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avrdude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serielle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(USB-Adapter) auf Flash Speicher (Bootloader)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11F4A-F58D-8644-9012-06D1E12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Entwicklungsumgebung (IDE)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D2B2C-EA77-3740-9EFA-C4F8168C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r>
              <a:rPr lang="de-DE" dirty="0"/>
              <a:t>Es gibt die traditionelle (</a:t>
            </a:r>
            <a:r>
              <a:rPr lang="de-DE" dirty="0" err="1"/>
              <a:t>Eclipse</a:t>
            </a:r>
            <a:r>
              <a:rPr lang="de-DE" dirty="0"/>
              <a:t>) Entwicklungsumgebung (Legacy IDE 1.8.x)</a:t>
            </a:r>
          </a:p>
          <a:p>
            <a:r>
              <a:rPr lang="de-DE" dirty="0"/>
              <a:t>Es gibt die neuere </a:t>
            </a:r>
            <a:r>
              <a:rPr lang="de-DE" dirty="0" err="1"/>
              <a:t>Theia</a:t>
            </a:r>
            <a:r>
              <a:rPr lang="de-DE" dirty="0"/>
              <a:t> Entwicklungsumgebung (IDE 2.0)</a:t>
            </a:r>
          </a:p>
          <a:p>
            <a:pPr lvl="1"/>
            <a:r>
              <a:rPr lang="de-DE" dirty="0"/>
              <a:t>Ich empfehle die neue IDE 2.0.x </a:t>
            </a: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pPr lvl="1"/>
            <a:r>
              <a:rPr lang="de-DE" dirty="0"/>
              <a:t>Unterstützt Debugging mit bestimmten Boards</a:t>
            </a:r>
          </a:p>
          <a:p>
            <a:pPr lvl="1"/>
            <a:r>
              <a:rPr lang="de-DE" dirty="0"/>
              <a:t>Autoformatierung, </a:t>
            </a:r>
            <a:r>
              <a:rPr lang="de-DE" dirty="0" err="1"/>
              <a:t>Autocompletion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Gibt es auch als „Cloudversion“ - Webeditor</a:t>
            </a:r>
          </a:p>
          <a:p>
            <a:r>
              <a:rPr lang="de-DE" dirty="0"/>
              <a:t>Beide sind kostenlos und Open </a:t>
            </a:r>
            <a:r>
              <a:rPr lang="de-DE" dirty="0" err="1"/>
              <a:t>source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73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F13FDE-0E23-C944-BE43-D23D7A0C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49" y="0"/>
            <a:ext cx="918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DDB71-75CF-9140-B1C3-D78B1282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Notwendige Schritte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06FBA-1726-E74B-92FC-40B01139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4" y="2301378"/>
            <a:ext cx="4838700" cy="27051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EA7B977-3940-4045-9F92-3D8BB9A366B1}"/>
              </a:ext>
            </a:extLst>
          </p:cNvPr>
          <p:cNvSpPr txBox="1"/>
          <p:nvPr/>
        </p:nvSpPr>
        <p:spPr>
          <a:xfrm>
            <a:off x="444934" y="181136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und Port </a:t>
            </a:r>
            <a:r>
              <a:rPr lang="en-US" b="1" dirty="0" err="1"/>
              <a:t>auswählen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06230-92A3-6943-BA72-9BCBEE67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4" y="5098973"/>
            <a:ext cx="7467600" cy="1600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9DAD46-979A-B643-A936-EF73BA69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03473"/>
            <a:ext cx="3238500" cy="3695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8845B38-B1E9-7447-91FE-A20D12B90200}"/>
              </a:ext>
            </a:extLst>
          </p:cNvPr>
          <p:cNvSpPr txBox="1"/>
          <p:nvPr/>
        </p:nvSpPr>
        <p:spPr>
          <a:xfrm>
            <a:off x="8420100" y="2152236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Optionale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r>
              <a:rPr lang="en-US" b="1" dirty="0"/>
              <a:t> </a:t>
            </a:r>
            <a:r>
              <a:rPr lang="en-US" b="1" dirty="0" err="1"/>
              <a:t>installieren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682CFE3-C126-E047-93DA-81BF5B2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 – Programmierunterstützung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A78FBD-03E2-254D-BF88-CB904B6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9" y="2325655"/>
            <a:ext cx="3911600" cy="7874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4CCD53F-62A5-6242-B6BD-0E7A67224C3E}"/>
              </a:ext>
            </a:extLst>
          </p:cNvPr>
          <p:cNvSpPr txBox="1"/>
          <p:nvPr/>
        </p:nvSpPr>
        <p:spPr>
          <a:xfrm>
            <a:off x="958589" y="1402325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Autoformatierung</a:t>
            </a:r>
            <a:r>
              <a:rPr lang="en-US" dirty="0"/>
              <a:t> (</a:t>
            </a:r>
            <a:r>
              <a:rPr lang="en-US" dirty="0" err="1"/>
              <a:t>Einrücken</a:t>
            </a:r>
            <a:r>
              <a:rPr lang="en-US" dirty="0"/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BE22F6-A0A2-6B4A-BCF2-40FC5DF12D57}"/>
              </a:ext>
            </a:extLst>
          </p:cNvPr>
          <p:cNvSpPr txBox="1"/>
          <p:nvPr/>
        </p:nvSpPr>
        <p:spPr>
          <a:xfrm>
            <a:off x="958589" y="394784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Autovervollständigung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0A423E-7FD0-954C-8EE4-EFB89143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9" y="4552428"/>
            <a:ext cx="4102100" cy="1485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755B34-2923-374E-BB1E-D13D1FCD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71" y="1872429"/>
            <a:ext cx="5029200" cy="48895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50C78C-09B9-514B-9CCE-40631A6D9FE9}"/>
              </a:ext>
            </a:extLst>
          </p:cNvPr>
          <p:cNvSpPr txBox="1"/>
          <p:nvPr/>
        </p:nvSpPr>
        <p:spPr>
          <a:xfrm>
            <a:off x="6823735" y="1380134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Validation: </a:t>
            </a:r>
            <a:r>
              <a:rPr lang="en-US" dirty="0" err="1"/>
              <a:t>Syntaxprüfung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5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9F67-1D69-B747-B559-EEFF4D8F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Editor-Programmierunterstützung 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0FC321-7D02-AF40-9D93-AC5B3D24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63700"/>
            <a:ext cx="5905500" cy="353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6BEE32D-1ED0-804C-AB7B-12C71FC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04294"/>
            <a:ext cx="565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6629</Words>
  <Application>Microsoft Macintosh PowerPoint</Application>
  <PresentationFormat>Breitbild</PresentationFormat>
  <Paragraphs>186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Arduino Entwicklungsumgebung (IDE)</vt:lpstr>
      <vt:lpstr>PowerPoint-Präsentation</vt:lpstr>
      <vt:lpstr>Notwendige Schritte </vt:lpstr>
      <vt:lpstr>Editor – Programmierunterstützung 1</vt:lpstr>
      <vt:lpstr>Editor-Programmierunterstützung 2</vt:lpstr>
      <vt:lpstr>Attribution und Quellen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50</cp:revision>
  <dcterms:created xsi:type="dcterms:W3CDTF">2021-05-11T17:03:26Z</dcterms:created>
  <dcterms:modified xsi:type="dcterms:W3CDTF">2022-11-16T08:24:37Z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